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7559675" cy="10691813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291141-4955-4A0F-B432-3D5A90B21118}" v="2" dt="2026-03-03T11:12:44.9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32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16840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066970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4659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051246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406163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700543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541683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232540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938617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868362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hu-HU"/>
              <a:t>Kép beszúrásához kattintson az ikonra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09067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3FD328-1DA1-4DEB-897F-320FF9FD5B89}" type="datetimeFigureOut">
              <a:rPr lang="hu-HU" smtClean="0"/>
              <a:t>2026. 03. 03.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4875EA-777C-4C4C-932C-F1502CED2C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488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nfo@swisspor.hu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Kép 25">
            <a:extLst>
              <a:ext uri="{FF2B5EF4-FFF2-40B4-BE49-F238E27FC236}">
                <a16:creationId xmlns:a16="http://schemas.microsoft.com/office/drawing/2014/main" id="{E771CBBF-7D7D-3194-E18F-7411E1761F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887"/>
          <a:stretch>
            <a:fillRect/>
          </a:stretch>
        </p:blipFill>
        <p:spPr>
          <a:xfrm>
            <a:off x="0" y="1291809"/>
            <a:ext cx="3539114" cy="7206097"/>
          </a:xfrm>
          <a:prstGeom prst="rect">
            <a:avLst/>
          </a:prstGeom>
        </p:spPr>
      </p:pic>
      <p:pic>
        <p:nvPicPr>
          <p:cNvPr id="24" name="Kép 23">
            <a:extLst>
              <a:ext uri="{FF2B5EF4-FFF2-40B4-BE49-F238E27FC236}">
                <a16:creationId xmlns:a16="http://schemas.microsoft.com/office/drawing/2014/main" id="{663D4142-5EA0-06FB-2667-6A34DA9D71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9104" b="37811"/>
          <a:stretch>
            <a:fillRect/>
          </a:stretch>
        </p:blipFill>
        <p:spPr>
          <a:xfrm>
            <a:off x="3171448" y="6210410"/>
            <a:ext cx="4388227" cy="4481404"/>
          </a:xfrm>
          <a:prstGeom prst="rect">
            <a:avLst/>
          </a:prstGeom>
        </p:spPr>
      </p:pic>
      <p:pic>
        <p:nvPicPr>
          <p:cNvPr id="4" name="Kép 3" descr="A képen Grafika, Betűtípus, képernyőkép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F1E6450E-B9CE-EE28-4D0A-9CB83B758C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9491" y="170784"/>
            <a:ext cx="2083478" cy="778526"/>
          </a:xfrm>
          <a:prstGeom prst="rect">
            <a:avLst/>
          </a:prstGeom>
        </p:spPr>
      </p:pic>
      <p:pic>
        <p:nvPicPr>
          <p:cNvPr id="8" name="Kép 7" descr="A képen labda, gömb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C6B8115-7544-EFF9-679C-FE54B91871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33"/>
          <a:stretch>
            <a:fillRect/>
          </a:stretch>
        </p:blipFill>
        <p:spPr>
          <a:xfrm rot="5400000">
            <a:off x="4100478" y="2657131"/>
            <a:ext cx="4608210" cy="2310184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7E511A03-7652-A983-A2B8-7AB20B236387}"/>
              </a:ext>
            </a:extLst>
          </p:cNvPr>
          <p:cNvSpPr txBox="1"/>
          <p:nvPr/>
        </p:nvSpPr>
        <p:spPr>
          <a:xfrm>
            <a:off x="1" y="949310"/>
            <a:ext cx="7559674" cy="8617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hr" sz="5000" b="0" i="0" u="none" strike="noStrike">
                <a:solidFill>
                  <a:srgbClr val="F3843A"/>
                </a:solidFill>
                <a:latin typeface="Barlow SemiBold"/>
              </a:rPr>
              <a:t>JAMSTVENI LIST</a:t>
            </a:r>
            <a:endParaRPr lang="hu-HU" sz="5000" spc="-150" baseline="30000">
              <a:solidFill>
                <a:srgbClr val="F3843A"/>
              </a:solidFill>
              <a:latin typeface="Barlow SemiBold" panose="00000700000000000000" pitchFamily="2" charset="-18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761CBDBC-E3E0-05A9-C742-6BD6A2F3A93B}"/>
              </a:ext>
            </a:extLst>
          </p:cNvPr>
          <p:cNvSpPr txBox="1"/>
          <p:nvPr/>
        </p:nvSpPr>
        <p:spPr>
          <a:xfrm>
            <a:off x="0" y="1727836"/>
            <a:ext cx="7559674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hr" sz="2000" b="0" i="0" u="none" strike="noStrike">
                <a:solidFill>
                  <a:srgbClr val="F3843A"/>
                </a:solidFill>
                <a:latin typeface="Barlow SemiBold"/>
              </a:rPr>
              <a:t>65-godišnje </a:t>
            </a:r>
            <a:r>
              <a:rPr lang="hr" sz="2000" b="0" i="0" u="none" strike="noStrike">
                <a:solidFill>
                  <a:srgbClr val="F3843A"/>
                </a:solidFill>
                <a:latin typeface="Barlow"/>
              </a:rPr>
              <a:t>jamstvo za CASTA keramičke crijepove</a:t>
            </a:r>
            <a:endParaRPr lang="hu-HU" sz="2000" spc="-150" baseline="30000">
              <a:solidFill>
                <a:srgbClr val="F3843A"/>
              </a:solidFill>
              <a:latin typeface="Barlow" panose="00000500000000000000" pitchFamily="2" charset="-18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4FDD91B-CEBF-782C-7ADB-98AEA3981C1F}"/>
              </a:ext>
            </a:extLst>
          </p:cNvPr>
          <p:cNvSpPr txBox="1"/>
          <p:nvPr/>
        </p:nvSpPr>
        <p:spPr>
          <a:xfrm>
            <a:off x="433160" y="6024091"/>
            <a:ext cx="6662057" cy="36112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rtl="0">
              <a:lnSpc>
                <a:spcPts val="1600"/>
              </a:lnSpc>
              <a:spcAft>
                <a:spcPts val="1200"/>
              </a:spcAft>
            </a:pPr>
            <a:r>
              <a:rPr lang="hu-HU" sz="12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 Hungary SEE Kft (registrirano sjedište: 8960 Lenti, Cserépgyár utca 1., matični broj tvrtke: 20 09 066613, u nastavku: </a:t>
            </a:r>
            <a:r>
              <a:rPr lang="hu-HU" sz="12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) daje </a:t>
            </a:r>
            <a:r>
              <a:rPr lang="hr" sz="1200" dirty="0">
                <a:solidFill>
                  <a:srgbClr val="3C3C3C"/>
                </a:solidFill>
                <a:latin typeface="Barlow"/>
              </a:rPr>
              <a:t>65-godišnje</a:t>
            </a: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 jamstvo (garanciju) od datuma isporuke, pod uvjetima navedenim u ovom jamstvenom listu, da isporučeni keramički crijepovi i pribor </a:t>
            </a:r>
            <a:r>
              <a:rPr lang="hu-HU" sz="12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TON ispunjavaju zahtjeve otpornosti na mraz, dimenzijske stabilnosti i sposobnosti zadržavanja vode kako je definirano u normi </a:t>
            </a:r>
            <a:r>
              <a:rPr lang="hu-HU" sz="1200" b="0" i="0" u="none" strike="noStrike" dirty="0">
                <a:solidFill>
                  <a:srgbClr val="3C3C3C"/>
                </a:solidFill>
                <a:latin typeface="Barlow"/>
              </a:rPr>
              <a:t>HRN EN 1304:2013 </a:t>
            </a: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. </a:t>
            </a:r>
          </a:p>
          <a:p>
            <a:pPr rtl="0">
              <a:lnSpc>
                <a:spcPts val="1600"/>
              </a:lnSpc>
              <a:spcAft>
                <a:spcPts val="1200"/>
              </a:spcAft>
            </a:pP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Tijekom jamstvenog razdoblja obvezujemo se zamijeniti sve crijepove koji ne ispunjavaju gore navedene zahtjeve bez naknade za jamstvenog partnera i dostaviti ih na gradilište. U slučaju promjene boje ili modela, zamjena materijala primjenjuje se na novi, trenutačni model.</a:t>
            </a:r>
            <a:endParaRPr lang="hu-HU" sz="1200" dirty="0">
              <a:solidFill>
                <a:srgbClr val="3C3C3C"/>
              </a:solidFill>
              <a:latin typeface="Barlow" panose="00000500000000000000" pitchFamily="2" charset="-18"/>
            </a:endParaRPr>
          </a:p>
          <a:p>
            <a:pPr rtl="0">
              <a:lnSpc>
                <a:spcPts val="1600"/>
              </a:lnSpc>
              <a:spcAft>
                <a:spcPts val="1200"/>
              </a:spcAft>
            </a:pPr>
            <a:r>
              <a:rPr lang="hr" sz="1200" b="0" i="0" u="none" strike="noStrike" dirty="0">
                <a:solidFill>
                  <a:srgbClr val="3C3C3C"/>
                </a:solidFill>
                <a:latin typeface="Barlow"/>
              </a:rPr>
              <a:t>U prvih pet godina jamstvenog razdoblja također preuzimamo obvezu prema jamstvenom partneru pokriti troškove rada nastale zbog zamjene crijepova, uključujući troškove pomoćnih materijala ili uklanjanja, prema regionalno uobičajenim cijenama rada.</a:t>
            </a:r>
            <a:endParaRPr lang="hu-HU" sz="1200" dirty="0">
              <a:solidFill>
                <a:srgbClr val="3C3C3C"/>
              </a:solidFill>
              <a:latin typeface="Barlow" panose="00000500000000000000" pitchFamily="2" charset="-18"/>
            </a:endParaRPr>
          </a:p>
          <a:p>
            <a:pPr>
              <a:lnSpc>
                <a:spcPts val="1600"/>
              </a:lnSpc>
              <a:spcAft>
                <a:spcPts val="1200"/>
              </a:spcAft>
            </a:pPr>
            <a:endParaRPr lang="hu-HU" sz="1200" dirty="0">
              <a:solidFill>
                <a:srgbClr val="3C3C3C"/>
              </a:solidFill>
              <a:latin typeface="Barlow" panose="00000500000000000000" pitchFamily="2" charset="-18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4F3A53A6-6119-D639-6615-71999CEC66D7}"/>
              </a:ext>
            </a:extLst>
          </p:cNvPr>
          <p:cNvSpPr txBox="1"/>
          <p:nvPr/>
        </p:nvSpPr>
        <p:spPr>
          <a:xfrm>
            <a:off x="464457" y="9921053"/>
            <a:ext cx="2032000" cy="8412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>
              <a:lnSpc>
                <a:spcPts val="1600"/>
              </a:lnSpc>
              <a:spcAft>
                <a:spcPts val="600"/>
              </a:spcAft>
            </a:pPr>
            <a:r>
              <a:rPr lang="hr" sz="1200" b="1" i="0" u="none" strike="noStrike">
                <a:solidFill>
                  <a:srgbClr val="3C3C3C"/>
                </a:solidFill>
                <a:latin typeface="Barlow"/>
              </a:rPr>
              <a:t>László Józsa</a:t>
            </a:r>
          </a:p>
          <a:p>
            <a:pPr algn="ctr" rtl="0">
              <a:lnSpc>
                <a:spcPts val="16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"/>
              </a:rPr>
              <a:t>Voditelj kvalitete</a:t>
            </a:r>
          </a:p>
          <a:p>
            <a:pPr algn="ctr">
              <a:lnSpc>
                <a:spcPts val="16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" panose="00000500000000000000" pitchFamily="2" charset="-18"/>
            </a:endParaRPr>
          </a:p>
        </p:txBody>
      </p:sp>
      <p:pic>
        <p:nvPicPr>
          <p:cNvPr id="15" name="Kép 14" descr="A képen égbolt, térkép, füst, vonal látható&#10;&#10;Automatikusan generált leírás">
            <a:extLst>
              <a:ext uri="{FF2B5EF4-FFF2-40B4-BE49-F238E27FC236}">
                <a16:creationId xmlns:a16="http://schemas.microsoft.com/office/drawing/2014/main" id="{CAE47B98-4EB9-7D89-3925-AFFB1C59974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57" y="9260186"/>
            <a:ext cx="1990725" cy="748665"/>
          </a:xfrm>
          <a:prstGeom prst="rect">
            <a:avLst/>
          </a:prstGeom>
        </p:spPr>
      </p:pic>
      <p:pic>
        <p:nvPicPr>
          <p:cNvPr id="1026" name="Picture 2" descr="MSZ EN ISO 9001:2009 &amp; MSZ EN ISO 14001:2005 | AKS">
            <a:extLst>
              <a:ext uri="{FF2B5EF4-FFF2-40B4-BE49-F238E27FC236}">
                <a16:creationId xmlns:a16="http://schemas.microsoft.com/office/drawing/2014/main" id="{C453AB91-3B60-8408-9364-795CBA54F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7883" y="9183695"/>
            <a:ext cx="1337334" cy="1337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zövegdoboz 16">
            <a:extLst>
              <a:ext uri="{FF2B5EF4-FFF2-40B4-BE49-F238E27FC236}">
                <a16:creationId xmlns:a16="http://schemas.microsoft.com/office/drawing/2014/main" id="{98E60DEF-C01A-9C06-9BC5-38B7DCA9391E}"/>
              </a:ext>
            </a:extLst>
          </p:cNvPr>
          <p:cNvSpPr txBox="1"/>
          <p:nvPr/>
        </p:nvSpPr>
        <p:spPr>
          <a:xfrm>
            <a:off x="464457" y="2222027"/>
            <a:ext cx="2977243" cy="35163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Datum izdavanja: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Broj otpremnice: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Datum isporuke: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Ime kupca: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  <a:p>
            <a:pPr rtl="0">
              <a:lnSpc>
                <a:spcPct val="150000"/>
              </a:lnSpc>
              <a:spcAft>
                <a:spcPts val="600"/>
              </a:spcAft>
            </a:pPr>
            <a:r>
              <a:rPr lang="hr" sz="1200" b="0" i="0" u="none" strike="noStrike">
                <a:solidFill>
                  <a:srgbClr val="3C3C3C"/>
                </a:solidFill>
                <a:latin typeface="Barlow SemiBold"/>
              </a:rPr>
              <a:t>Adresa isporuke kupca: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hu-HU" sz="1200">
              <a:solidFill>
                <a:srgbClr val="3C3C3C"/>
              </a:solidFill>
              <a:latin typeface="Barlow SemiBold" panose="00000700000000000000" pitchFamily="2" charset="-18"/>
            </a:endParaRPr>
          </a:p>
        </p:txBody>
      </p:sp>
      <p:sp>
        <p:nvSpPr>
          <p:cNvPr id="18" name="Téglalap 17">
            <a:extLst>
              <a:ext uri="{FF2B5EF4-FFF2-40B4-BE49-F238E27FC236}">
                <a16:creationId xmlns:a16="http://schemas.microsoft.com/office/drawing/2014/main" id="{5614E3E0-FB22-FFE3-0047-4535C2CC0DE6}"/>
              </a:ext>
            </a:extLst>
          </p:cNvPr>
          <p:cNvSpPr/>
          <p:nvPr/>
        </p:nvSpPr>
        <p:spPr>
          <a:xfrm>
            <a:off x="464458" y="2497514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4AB10806-5242-B619-6E88-F2277F835176}"/>
              </a:ext>
            </a:extLst>
          </p:cNvPr>
          <p:cNvSpPr/>
          <p:nvPr/>
        </p:nvSpPr>
        <p:spPr>
          <a:xfrm>
            <a:off x="464458" y="3218044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C5696732-3243-E508-8E8F-7C5BC79BF4B7}"/>
              </a:ext>
            </a:extLst>
          </p:cNvPr>
          <p:cNvSpPr/>
          <p:nvPr/>
        </p:nvSpPr>
        <p:spPr>
          <a:xfrm>
            <a:off x="464458" y="3911568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  <p:sp>
        <p:nvSpPr>
          <p:cNvPr id="21" name="Téglalap 20">
            <a:extLst>
              <a:ext uri="{FF2B5EF4-FFF2-40B4-BE49-F238E27FC236}">
                <a16:creationId xmlns:a16="http://schemas.microsoft.com/office/drawing/2014/main" id="{C450618A-A8A1-D074-5EAF-CE91B5BB485C}"/>
              </a:ext>
            </a:extLst>
          </p:cNvPr>
          <p:cNvSpPr/>
          <p:nvPr/>
        </p:nvSpPr>
        <p:spPr>
          <a:xfrm>
            <a:off x="448809" y="4617110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  <p:sp>
        <p:nvSpPr>
          <p:cNvPr id="22" name="Téglalap 21">
            <a:extLst>
              <a:ext uri="{FF2B5EF4-FFF2-40B4-BE49-F238E27FC236}">
                <a16:creationId xmlns:a16="http://schemas.microsoft.com/office/drawing/2014/main" id="{B8B59910-188C-0098-7CFD-79D1C761906E}"/>
              </a:ext>
            </a:extLst>
          </p:cNvPr>
          <p:cNvSpPr/>
          <p:nvPr/>
        </p:nvSpPr>
        <p:spPr>
          <a:xfrm>
            <a:off x="464458" y="5322652"/>
            <a:ext cx="6662056" cy="454025"/>
          </a:xfrm>
          <a:prstGeom prst="rect">
            <a:avLst/>
          </a:prstGeom>
          <a:solidFill>
            <a:schemeClr val="bg1">
              <a:lumMod val="85000"/>
              <a:alpha val="61000"/>
            </a:schemeClr>
          </a:solidFill>
          <a:ln>
            <a:noFill/>
          </a:ln>
          <a:effectLst>
            <a:glow rad="101600">
              <a:schemeClr val="bg1">
                <a:lumMod val="9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436240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BA9A1-F612-E898-6E65-E3CD108C3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Kép 25">
            <a:extLst>
              <a:ext uri="{FF2B5EF4-FFF2-40B4-BE49-F238E27FC236}">
                <a16:creationId xmlns:a16="http://schemas.microsoft.com/office/drawing/2014/main" id="{58C0A084-B7F5-558A-495D-9DEF2C23AB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887"/>
          <a:stretch>
            <a:fillRect/>
          </a:stretch>
        </p:blipFill>
        <p:spPr>
          <a:xfrm>
            <a:off x="0" y="1291809"/>
            <a:ext cx="3539114" cy="7206097"/>
          </a:xfrm>
          <a:prstGeom prst="rect">
            <a:avLst/>
          </a:prstGeom>
        </p:spPr>
      </p:pic>
      <p:pic>
        <p:nvPicPr>
          <p:cNvPr id="24" name="Kép 23">
            <a:extLst>
              <a:ext uri="{FF2B5EF4-FFF2-40B4-BE49-F238E27FC236}">
                <a16:creationId xmlns:a16="http://schemas.microsoft.com/office/drawing/2014/main" id="{846B965F-8DA9-912D-3B9F-121A37D503E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9104" b="37811"/>
          <a:stretch>
            <a:fillRect/>
          </a:stretch>
        </p:blipFill>
        <p:spPr>
          <a:xfrm>
            <a:off x="3161005" y="6199224"/>
            <a:ext cx="4388227" cy="4481404"/>
          </a:xfrm>
          <a:prstGeom prst="rect">
            <a:avLst/>
          </a:prstGeom>
        </p:spPr>
      </p:pic>
      <p:pic>
        <p:nvPicPr>
          <p:cNvPr id="4" name="Kép 3" descr="A képen Grafika, Betűtípus, képernyőkép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905AA53-D017-5A8E-BF45-625C20E27F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327" y="11185"/>
            <a:ext cx="1685348" cy="629758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E6798706-7E91-595C-4743-89FC505089DE}"/>
              </a:ext>
            </a:extLst>
          </p:cNvPr>
          <p:cNvSpPr txBox="1"/>
          <p:nvPr/>
        </p:nvSpPr>
        <p:spPr>
          <a:xfrm>
            <a:off x="232228" y="253843"/>
            <a:ext cx="7095217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hr" sz="2000" b="0" i="0" u="none" strike="noStrike" dirty="0">
                <a:solidFill>
                  <a:srgbClr val="F3843A"/>
                </a:solidFill>
                <a:latin typeface="Barlow SemiBold"/>
              </a:rPr>
              <a:t>Uvjeti i odredbe jamstva </a:t>
            </a:r>
            <a:endParaRPr lang="hu-HU" sz="2000" spc="-150" baseline="30000" dirty="0">
              <a:solidFill>
                <a:srgbClr val="F3843A"/>
              </a:solidFill>
              <a:latin typeface="Barlow" panose="00000500000000000000" pitchFamily="2" charset="-18"/>
            </a:endParaRP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2DF65603-9469-A1ED-8DE1-F5B1EB8F483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46710"/>
          <a:stretch>
            <a:fillRect/>
          </a:stretch>
        </p:blipFill>
        <p:spPr>
          <a:xfrm>
            <a:off x="3707251" y="51530"/>
            <a:ext cx="3840093" cy="7212193"/>
          </a:xfrm>
          <a:prstGeom prst="rect">
            <a:avLst/>
          </a:prstGeom>
        </p:spPr>
      </p:pic>
      <p:sp>
        <p:nvSpPr>
          <p:cNvPr id="13" name="Szövegdoboz 12">
            <a:extLst>
              <a:ext uri="{FF2B5EF4-FFF2-40B4-BE49-F238E27FC236}">
                <a16:creationId xmlns:a16="http://schemas.microsoft.com/office/drawing/2014/main" id="{46DA6161-B457-9739-F945-5431871146A2}"/>
              </a:ext>
            </a:extLst>
          </p:cNvPr>
          <p:cNvSpPr txBox="1"/>
          <p:nvPr/>
        </p:nvSpPr>
        <p:spPr>
          <a:xfrm>
            <a:off x="156323" y="732597"/>
            <a:ext cx="3689602" cy="97796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Korisnik ovog jamstva je fizička ili pravna osoba koja u trenutku jamstvenog događaja potvrđuje da je vlasnik (ili ovlašteni predstavnik vlasnika) zgrade u kojoj su proizvodi prvi put ugrađeni te da su proizvodi ugrađeni u skladu s njihovom namjenom i u skladu sa specifikacijama proizvođača. Jamstvo ostaje važeće čak i u slučaju promjene vlasništva, sve do isteka izvornog jamstvenog roka.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Aktivacija jamstva bit će moguća ako korisnik prijavi otkriveni nedostatak tijekom jamstvenog roka tvrtki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Hungary SEE Kft, (ili njezinom pravnom sljedniku) u pisanom obliku bez nepotrebnog odgađanja nakon otkrivanja, a najkasnije u roku od 30 (trideset) dana. U jamstvenom izvješću mora biti navedena priroda nedostatka i, na temelju dostupnih informacija, okolnosti nedostatka, uz priloženu fotografsku dokumentaciju gdje je to moguće. Obavijest o jamstvenom slučaju smatrat će se pisanom ako je poslana običnom poštom ili e-poštom (info@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.hu) na službene kontakt podatke tvrtke. </a:t>
            </a:r>
          </a:p>
          <a:p>
            <a:pPr marL="228600" indent="-228600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Jamstvo vrijedi za sljedeće metode ispitivanja za navedene karakteristike: </a:t>
            </a:r>
            <a:br>
              <a:rPr lang="hr" sz="800" b="0" i="0" u="none" strike="noStrike" dirty="0">
                <a:solidFill>
                  <a:srgbClr val="3C3C3C"/>
                </a:solidFill>
                <a:latin typeface="Barlow"/>
              </a:rPr>
            </a:b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– Kapacitet zadržavanja vode: 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HRN EN 539-1-2006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, metoda 2 </a:t>
            </a:r>
            <a:br>
              <a:rPr lang="hr" sz="800" b="0" i="0" u="none" strike="noStrike" dirty="0">
                <a:solidFill>
                  <a:srgbClr val="3C3C3C"/>
                </a:solidFill>
                <a:latin typeface="Barlow"/>
              </a:rPr>
            </a:b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- Otpornost na mraz: 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HRN EN 539:2-2008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, metoda ispitivanja „E” </a:t>
            </a:r>
            <a:br>
              <a:rPr lang="hr" sz="800" b="0" i="0" u="none" strike="noStrike" dirty="0">
                <a:solidFill>
                  <a:srgbClr val="3C3C3C"/>
                </a:solidFill>
                <a:latin typeface="Barlow"/>
              </a:rPr>
            </a:b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– Stabilnost dimenzija: </a:t>
            </a:r>
            <a:r>
              <a:rPr lang="hu-HU" sz="800" b="0" i="0" u="none" strike="noStrike" dirty="0">
                <a:solidFill>
                  <a:srgbClr val="3C3C3C"/>
                </a:solidFill>
                <a:latin typeface="Barlow"/>
              </a:rPr>
              <a:t>HRN EN 1024:1998</a:t>
            </a:r>
            <a:endParaRPr lang="hr" sz="800" b="0" i="0" u="none" strike="noStrike" dirty="0">
              <a:solidFill>
                <a:srgbClr val="3C3C3C"/>
              </a:solidFill>
              <a:latin typeface="Barlow"/>
            </a:endParaRP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Jamstvo će biti valjano samo ako je proizvod ugrađen na profesionalan način, stoga se moraju slijediti upute u brošurama i Vodičima za ugradnju. Crijepovi jedne boje trebali bi se postavljati miješanjem najmanje četiri palete. Prigovori se ne mogu podnijeti ako se taj radni proces izostavi. U slučaju keramičkih proizvoda, zbog prirodnih svojstava sirovine, mogu se pojaviti manje razlike u boji i nijansi između serija s različitih datuma proizvodnje. Ove razlike su estetske prirode, ne smatraju se nedostacima i ne utječu na upotrebljivost proizvoda.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Zbog svoje porozne strukture, keramički proizvodi su skloni upijanju vlage. Upijanje vlage i rezultirajuće produbljivanje boje, potamnjivanje ili mrlje su prirodna fizička svojstva keramičkih proizvoda i ne smatraju se proizvodnim nedostacima. </a:t>
            </a:r>
            <a:br>
              <a:rPr lang="hr" sz="800" b="0" i="0" u="none" strike="noStrike" dirty="0">
                <a:solidFill>
                  <a:srgbClr val="3C3C3C"/>
                </a:solidFill>
                <a:latin typeface="Barlow"/>
              </a:rPr>
            </a:b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Ovaj fenomen je obično privremen, prestaje nakon sušenja i ne utječe na kvalitetu ili funkcionalnost proizvoda. Estetske promjene koje proizlaze iz izloženosti vlazi su svojstvene prirodi proizvoda.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Manje estetske varijacije, mikro-defekti ili oštećenja poput okrhnutih rubova na površini keramičkih proizvoda, koji nisu vidljivi nakon profesionalne ugradnje, ne smatraju se nedostacima i ne utječu na korisnu vrijednost proizvoda. Problemi s vidljivošću odnose se isključivo na predviđeno, konačno stanje ugradnje.</a:t>
            </a:r>
          </a:p>
          <a:p>
            <a:pPr marL="228600" indent="-228600" algn="just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Isporučeni crijep mora se postaviti prema mađarskom standardu HRN-EN i općeprihvaćenim pravilima krovopokrivačke struke, kao i dopunskim smjernicama za primjenu tehnologije </a:t>
            </a:r>
            <a:r>
              <a:rPr lang="hr" sz="800" dirty="0">
                <a:solidFill>
                  <a:srgbClr val="3C3C3C"/>
                </a:solidFill>
                <a:latin typeface="Barlow"/>
              </a:rPr>
              <a:t>tvrtke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. U slučaju neslaganja između uputa proizvođača i drugih pravila, za potrebe jamstvenih zahtjeva primjenjivat će se upute proizvođača.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Ovo jamstvo ne odnosi se na oštećenja nastala zbog nepravilnog skladištenja, niti na nedostatke koji su se mogli spriječiti redovitim (barem godišnjim) pregledom i održavanjem krova (npr. čišćenje žljebova za odvod vode, održavanje oluka).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Preduvjet za jamstvo je postojanje krovne konstrukcije koja je profesionalna u svakom pogledu.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Ventilacija krovne površine (ulaz zraka i izlaz zraka) mora biti pripremljena prema standardu na cijeloj površini. Jamstvo neće pokrivati oštećenje nastalo zbog nepravilno ventiliranih krovnih površina.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Ovo jamstvo ne pokriva promjene u boji proizvoda, površinske ogrebotine koje ne utječu na estetiku proizvoda, niti kemijsko i biološko oštećenje (npr. kontaminacija prašinom ili mahovinom).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Prije početka bilo kakvih popravaka, mora se pružiti prilika zaposlenicima tvrtke </a:t>
            </a:r>
            <a:r>
              <a:rPr lang="hu-HU" sz="800" b="0" i="0" u="none" strike="noStrike" dirty="0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da pregledaju stanje krova. </a:t>
            </a:r>
          </a:p>
          <a:p>
            <a:pPr marL="228600" indent="-228600" algn="just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endParaRPr lang="hu-HU" sz="850" dirty="0">
              <a:solidFill>
                <a:srgbClr val="3C3C3C"/>
              </a:solidFill>
              <a:latin typeface="Barlow" panose="00000500000000000000" pitchFamily="2" charset="-18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2BD2373-FEF6-F61A-800F-2D520A4C1550}"/>
              </a:ext>
            </a:extLst>
          </p:cNvPr>
          <p:cNvSpPr txBox="1"/>
          <p:nvPr/>
        </p:nvSpPr>
        <p:spPr>
          <a:xfrm>
            <a:off x="3845928" y="732597"/>
            <a:ext cx="3481517" cy="9148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će pregledati cjelokupnu dokumentaciju obavijesti u roku od 15 dana od primitka i izdati pisanu izjavu. Ako istraga zahtijeva više vremena zbog inspekcije na licu mjesta ili uzorkovanja, korisnik će biti obaviješten u roku, a mora se navesti i očekivani datum završetka istrage.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Prije izvođenja radova vezanih uz zamjenu, mora se dostaviti procjena troškova.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zadržava pravo da radove obavi tvrtka koju ona imenuje.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Krovni crijep koji je vidljivo neispravan u trenutku ugradnje ili pokazuju prepoznatljive nedostatke tijekom rukovanja bit će zamijenjen besplatno od strane izdavatelja ovog jamstva, isporučen i istovaren na gradilištu. Ako se takav crijep ugradi, tvrtka koja pruža jamstvo neće pokriti troškove demontaže i zamjene!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Odgovornost tvrtke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prema ovom jamstvu ograničena je na zamjenu neispravnog proizvoda i, tijekom prvih pet godina jamstvenog razdoblja, na snošenje troškova navedenih u jamstvenom listu.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neće biti odgovorna za bilo kakvu neizravnu ili posljedičnu štetu, uključujući, ali ne ograničavajući se na, gubitak dobiti, gubitke nastale zbog nedostupnosti ili drugu slučajnu štetu.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Jamstvo ne pokriva oštećenja i lomove nastale uslijed prirodnih uzroka (npr. oštećenja od oluje).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3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Zamjena ili promjene u okviru jamstvenog roka neće utjecati na valjanost ovog jamstva. Jamstvo za dodatno isporučene proizvode ostaje na snazi ​​do isteka izvornog jamstvenog roka navedenog u ovom jamstvenom listu; takve dodatne isporuke ne produljuju jamstveni rok.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Jamstvo vrijedi samo uz korištenje originalnih dodataka za krovne crijepove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TON CASTA (npr. ventilacijski sustavi, kao što su crijep za strehu, sljemenici itd.). Jamstvo se ne može ostvariti u slučaju ugradnje neoriginalnih dodataka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TON CASTA i oštećenja uzrokovanih naknadno ugrađenim proizvodima. Premještanje sustava ugrađenih (naknadno) na krov (koji nisu integrirani u strukturu krova) neće biti dio troškova jamstva.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U slučaju nedostataka koji proizlaze iz nepravilnog rada na krovu (npr. hodanje po crijepovima), jamstveni zahtjevi se ne mogu ostvariti!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Kako bi se procijenio jamstveni zahtjev, korisnik mora dostaviti vjerodostojan dokaz o kupnji proizvoda unutar jamstvenog roka, kao i dokaz o ugradnji. Primarna metoda za to je predočenje računa kojim se potvrđuje kupnja proizvoda zajedno s pripadajućom otpremnicom. Predočenje jamstvenog lista nije preduvjet za ostvarivanje jamstva, ali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će prilikom procjene jamstvenih zahtjeva odrediti jamstvene uvjete koji se primjenjuju na proizvod na temelju relevantnog jamstvenog lista. Ako iz objektivnih razloga nije moguće predočiti i račun i otpremnicu prilikom reklamacije,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ima pravo prihvatiti ili zatražiti druge dokumente ili dokaze koji vjerodostojno potvrđuju kupnju i ugradnju. Tvrtka </a:t>
            </a:r>
            <a:r>
              <a:rPr lang="hu-HU" sz="800" b="0" i="0" u="none" strike="noStrike" err="1">
                <a:solidFill>
                  <a:srgbClr val="3C3C3C"/>
                </a:solidFill>
                <a:latin typeface="Barlow"/>
              </a:rPr>
              <a:t>swisspor</a:t>
            </a: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 će odlučiti o prikladnosti dostavljenih dokumenata i valjanosti jamstvenog zahtjeva za svaki pojedinačni slučaj.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Korisni vijek proizvoda premašuje jamstveni rok. 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 dirty="0">
                <a:solidFill>
                  <a:srgbClr val="3C3C3C"/>
                </a:solidFill>
                <a:latin typeface="Barlow"/>
              </a:rPr>
              <a:t>U slučaju neispravne isporuke robe, kupci imaju pravo na besplatnu naknadu od strane prodavatelja u skladu sa zakonodavstvom Europske unije i Mađarske. Ovo jamstvo ne utječe na to pravo i njegova provedivost nije ograničena.</a:t>
            </a:r>
          </a:p>
          <a:p>
            <a:pPr marL="228600" indent="-228600" algn="just" rtl="0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19"/>
            </a:pPr>
            <a:r>
              <a:rPr lang="hr" sz="800" b="0" i="0" u="none" strike="noStrike">
                <a:solidFill>
                  <a:srgbClr val="3C3C3C"/>
                </a:solidFill>
                <a:latin typeface="Barlow"/>
              </a:rPr>
              <a:t>Jamstvo vrijedi samo na teritoriju </a:t>
            </a:r>
            <a:r>
              <a:rPr lang="hr" sz="800">
                <a:solidFill>
                  <a:srgbClr val="3C3C3C"/>
                </a:solidFill>
                <a:latin typeface="Barlow"/>
              </a:rPr>
              <a:t>Hrvatske</a:t>
            </a:r>
            <a:r>
              <a:rPr lang="hr" sz="800" dirty="0">
                <a:solidFill>
                  <a:srgbClr val="3C3C3C"/>
                </a:solidFill>
                <a:latin typeface="Barlow"/>
              </a:rPr>
              <a:t>.</a:t>
            </a:r>
            <a:endParaRPr lang="hr" sz="800" b="0" i="0" u="none" strike="noStrike" dirty="0">
              <a:solidFill>
                <a:srgbClr val="3C3C3C"/>
              </a:solidFill>
              <a:latin typeface="Barlow"/>
            </a:endParaRPr>
          </a:p>
          <a:p>
            <a:pPr marL="228600" indent="-228600" algn="just">
              <a:spcAft>
                <a:spcPts val="600"/>
              </a:spcAft>
              <a:buClr>
                <a:srgbClr val="F0821D"/>
              </a:buClr>
              <a:buSzPct val="110000"/>
              <a:buFont typeface="+mj-lt"/>
              <a:buAutoNum type="arabicPeriod" startAt="8"/>
            </a:pPr>
            <a:endParaRPr lang="hu-HU" sz="1000" dirty="0">
              <a:solidFill>
                <a:srgbClr val="3C3C3C"/>
              </a:solidFill>
              <a:latin typeface="Barlow" panose="00000500000000000000" pitchFamily="2" charset="-18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95609B4C-6B8E-F1E5-2157-C6F35A7B7D61}"/>
              </a:ext>
            </a:extLst>
          </p:cNvPr>
          <p:cNvSpPr txBox="1"/>
          <p:nvPr/>
        </p:nvSpPr>
        <p:spPr>
          <a:xfrm>
            <a:off x="820426" y="9673352"/>
            <a:ext cx="6662057" cy="9669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 rtl="0">
              <a:lnSpc>
                <a:spcPts val="1600"/>
              </a:lnSpc>
              <a:spcAft>
                <a:spcPts val="600"/>
              </a:spcAft>
            </a:pPr>
            <a:r>
              <a:rPr lang="hu-HU" sz="900" b="1" i="0" u="none" strike="noStrike" dirty="0" err="1">
                <a:solidFill>
                  <a:srgbClr val="3A3A3A"/>
                </a:solidFill>
                <a:latin typeface="Barlow"/>
              </a:rPr>
              <a:t>swisspor</a:t>
            </a:r>
            <a:r>
              <a:rPr lang="hr" sz="900" b="1" i="0" u="none" strike="noStrike" dirty="0">
                <a:solidFill>
                  <a:srgbClr val="3A3A3A"/>
                </a:solidFill>
                <a:latin typeface="Barlow"/>
              </a:rPr>
              <a:t> Hungary </a:t>
            </a:r>
            <a:r>
              <a:rPr lang="hr" sz="900" b="1" i="0" u="none" strike="noStrike">
                <a:solidFill>
                  <a:srgbClr val="3A3A3A"/>
                </a:solidFill>
                <a:latin typeface="Barlow"/>
              </a:rPr>
              <a:t>SEE Kft.</a:t>
            </a:r>
            <a:r>
              <a:rPr lang="hr" sz="900" b="0" i="0" u="none" strike="noStrike">
                <a:solidFill>
                  <a:srgbClr val="3A3A3A"/>
                </a:solidFill>
                <a:latin typeface="Barlow"/>
              </a:rPr>
              <a:t>.</a:t>
            </a:r>
            <a:endParaRPr lang="hr" sz="900" b="0" i="0" u="none" strike="noStrike" dirty="0">
              <a:solidFill>
                <a:srgbClr val="3A3A3A"/>
              </a:solidFill>
              <a:latin typeface="Barlow"/>
            </a:endParaRPr>
          </a:p>
          <a:p>
            <a:pPr algn="r" rtl="0"/>
            <a:r>
              <a:rPr lang="hr" sz="900" b="0" i="0" u="none" strike="noStrike" dirty="0">
                <a:solidFill>
                  <a:srgbClr val="747474"/>
                </a:solidFill>
                <a:latin typeface="Barlow"/>
              </a:rPr>
              <a:t>H-8960 Lenti, Cserépgyár utca 1</a:t>
            </a:r>
          </a:p>
          <a:p>
            <a:pPr algn="r" rtl="0"/>
            <a:r>
              <a:rPr lang="hr" sz="900" b="0" i="0" u="none" strike="noStrike" dirty="0">
                <a:solidFill>
                  <a:srgbClr val="747474"/>
                </a:solidFill>
                <a:latin typeface="Barlow"/>
              </a:rPr>
              <a:t>Telefon: +36 92 551 550</a:t>
            </a:r>
          </a:p>
          <a:p>
            <a:pPr algn="r" rtl="0"/>
            <a:r>
              <a:rPr lang="hr" sz="900" b="0" i="0" u="none" strike="noStrike" dirty="0">
                <a:solidFill>
                  <a:srgbClr val="747474"/>
                </a:solidFill>
                <a:latin typeface="Barlow"/>
              </a:rPr>
              <a:t>E-pošta:</a:t>
            </a:r>
            <a:r>
              <a:rPr lang="hr" sz="900" b="0" i="0" u="none" strike="noStrike" dirty="0">
                <a:solidFill>
                  <a:srgbClr val="3C3C3C"/>
                </a:solidFill>
                <a:latin typeface="Barlow"/>
              </a:rPr>
              <a:t> </a:t>
            </a:r>
            <a:r>
              <a:rPr lang="hr" sz="900" b="0" i="0" u="none" strike="noStrike" dirty="0">
                <a:solidFill>
                  <a:srgbClr val="747474"/>
                </a:solidFill>
                <a:latin typeface="Barlow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</a:t>
            </a:r>
            <a:r>
              <a:rPr lang="hu-HU" sz="900" b="0" i="0" u="none" strike="noStrike" dirty="0" err="1">
                <a:solidFill>
                  <a:srgbClr val="747474"/>
                </a:solidFill>
                <a:latin typeface="Barlow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swisspor</a:t>
            </a:r>
            <a:r>
              <a:rPr lang="hr" sz="900" b="0" i="0" u="none" strike="noStrike" dirty="0">
                <a:solidFill>
                  <a:srgbClr val="747474"/>
                </a:solidFill>
                <a:latin typeface="Barlow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.hu</a:t>
            </a:r>
            <a:endParaRPr lang="hu-HU" sz="900" dirty="0">
              <a:solidFill>
                <a:schemeClr val="bg2">
                  <a:lumMod val="50000"/>
                </a:schemeClr>
              </a:solidFill>
              <a:latin typeface="Barlow" panose="00000500000000000000" pitchFamily="2" charset="-18"/>
            </a:endParaRPr>
          </a:p>
          <a:p>
            <a:pPr algn="r" rtl="0">
              <a:lnSpc>
                <a:spcPts val="1600"/>
              </a:lnSpc>
              <a:spcAft>
                <a:spcPts val="600"/>
              </a:spcAft>
            </a:pPr>
            <a:r>
              <a:rPr lang="hu-HU" sz="900" b="0" i="0" u="none" strike="noStrike" dirty="0" err="1">
                <a:solidFill>
                  <a:srgbClr val="F3843A"/>
                </a:solidFill>
                <a:latin typeface="Barlow SemiBold"/>
              </a:rPr>
              <a:t>swisspor</a:t>
            </a:r>
            <a:r>
              <a:rPr lang="hr" sz="900" b="0" i="0" u="none" strike="noStrike" dirty="0">
                <a:solidFill>
                  <a:srgbClr val="F3843A"/>
                </a:solidFill>
                <a:latin typeface="Barlow SemiBold"/>
              </a:rPr>
              <a:t>ton.hr</a:t>
            </a:r>
          </a:p>
        </p:txBody>
      </p:sp>
    </p:spTree>
    <p:extLst>
      <p:ext uri="{BB962C8B-B14F-4D97-AF65-F5344CB8AC3E}">
        <p14:creationId xmlns:p14="http://schemas.microsoft.com/office/powerpoint/2010/main" val="387656413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23"/>
  <p:tag name="AS_OS" val="Unix 5.10.245.241"/>
  <p:tag name="AS_RELEASE_DATE" val="2024.11.14"/>
  <p:tag name="AS_TITLE" val="Aspose.Slides for .NET6"/>
  <p:tag name="AS_VERSION" val="24.11"/>
</p:tagLst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éma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1316</Words>
  <Application>Microsoft Office PowerPoint</Application>
  <PresentationFormat>Custom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Office-téma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Andras Zajacz</dc:creator>
  <cp:lastModifiedBy>Nóra Kovács</cp:lastModifiedBy>
  <cp:revision>11</cp:revision>
  <dcterms:created xsi:type="dcterms:W3CDTF">2025-10-10T10:15:48Z</dcterms:created>
  <dcterms:modified xsi:type="dcterms:W3CDTF">2026-03-04T07:16:56Z</dcterms:modified>
</cp:coreProperties>
</file>